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C Milo" charset="1" panose="00000000000000000000"/>
      <p:regular r:id="rId16"/>
    </p:embeddedFont>
    <p:embeddedFont>
      <p:font typeface="Agrandir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2" Target="../media/image21.jpeg" Type="http://schemas.openxmlformats.org/officeDocument/2006/relationships/image"/><Relationship Id="rId3" Target="../media/image23.png" Type="http://schemas.openxmlformats.org/officeDocument/2006/relationships/image"/><Relationship Id="rId4" Target="../media/image2.png" Type="http://schemas.openxmlformats.org/officeDocument/2006/relationships/image"/><Relationship Id="rId5" Target="../media/image24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7.png" Type="http://schemas.openxmlformats.org/officeDocument/2006/relationships/image"/><Relationship Id="rId4" Target="../media/image16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16.png" Type="http://schemas.openxmlformats.org/officeDocument/2006/relationships/image"/><Relationship Id="rId5" Target="../media/image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16.png" Type="http://schemas.openxmlformats.org/officeDocument/2006/relationships/image"/><Relationship Id="rId5" Target="../media/image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16.png" Type="http://schemas.openxmlformats.org/officeDocument/2006/relationships/image"/><Relationship Id="rId5" Target="../media/image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16.png" Type="http://schemas.openxmlformats.org/officeDocument/2006/relationships/image"/><Relationship Id="rId5" Target="../media/image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16.png" Type="http://schemas.openxmlformats.org/officeDocument/2006/relationships/image"/><Relationship Id="rId5" Target="../media/image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6.png" Type="http://schemas.openxmlformats.org/officeDocument/2006/relationships/image"/><Relationship Id="rId4" Target="../media/image22.png" Type="http://schemas.openxmlformats.org/officeDocument/2006/relationships/image"/><Relationship Id="rId5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-36730" r="-68001" b="-50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0449">
            <a:off x="4100564" y="7984250"/>
            <a:ext cx="16230600" cy="2844199"/>
          </a:xfrm>
          <a:custGeom>
            <a:avLst/>
            <a:gdLst/>
            <a:ahLst/>
            <a:cxnLst/>
            <a:rect r="r" b="b" t="t" l="l"/>
            <a:pathLst>
              <a:path h="2844199" w="16230600">
                <a:moveTo>
                  <a:pt x="0" y="0"/>
                </a:moveTo>
                <a:lnTo>
                  <a:pt x="16230600" y="0"/>
                </a:lnTo>
                <a:lnTo>
                  <a:pt x="16230600" y="2844199"/>
                </a:lnTo>
                <a:lnTo>
                  <a:pt x="0" y="284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41407">
            <a:off x="7527446" y="7122234"/>
            <a:ext cx="6460236" cy="8229600"/>
          </a:xfrm>
          <a:custGeom>
            <a:avLst/>
            <a:gdLst/>
            <a:ahLst/>
            <a:cxnLst/>
            <a:rect r="r" b="b" t="t" l="l"/>
            <a:pathLst>
              <a:path h="8229600" w="6460236">
                <a:moveTo>
                  <a:pt x="0" y="0"/>
                </a:moveTo>
                <a:lnTo>
                  <a:pt x="6460236" y="0"/>
                </a:lnTo>
                <a:lnTo>
                  <a:pt x="64602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51875">
            <a:off x="10043618" y="9112122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376478">
            <a:off x="1156889" y="8300709"/>
            <a:ext cx="6110478" cy="8229600"/>
          </a:xfrm>
          <a:custGeom>
            <a:avLst/>
            <a:gdLst/>
            <a:ahLst/>
            <a:cxnLst/>
            <a:rect r="r" b="b" t="t" l="l"/>
            <a:pathLst>
              <a:path h="8229600" w="6110478">
                <a:moveTo>
                  <a:pt x="0" y="0"/>
                </a:moveTo>
                <a:lnTo>
                  <a:pt x="6110478" y="0"/>
                </a:lnTo>
                <a:lnTo>
                  <a:pt x="61104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84536" y="6217638"/>
            <a:ext cx="5718928" cy="1200675"/>
            <a:chOff x="0" y="0"/>
            <a:chExt cx="7625237" cy="1600900"/>
          </a:xfrm>
        </p:grpSpPr>
        <p:sp>
          <p:nvSpPr>
            <p:cNvPr name="Freeform 8" id="8"/>
            <p:cNvSpPr/>
            <p:nvPr/>
          </p:nvSpPr>
          <p:spPr>
            <a:xfrm flipH="false" flipV="false" rot="5291627">
              <a:off x="1613151" y="-1518633"/>
              <a:ext cx="1455433" cy="4638166"/>
            </a:xfrm>
            <a:custGeom>
              <a:avLst/>
              <a:gdLst/>
              <a:ahLst/>
              <a:cxnLst/>
              <a:rect r="r" b="b" t="t" l="l"/>
              <a:pathLst>
                <a:path h="4638166" w="1455433">
                  <a:moveTo>
                    <a:pt x="0" y="0"/>
                  </a:moveTo>
                  <a:lnTo>
                    <a:pt x="1455433" y="0"/>
                  </a:lnTo>
                  <a:lnTo>
                    <a:pt x="1455433" y="4638166"/>
                  </a:lnTo>
                  <a:lnTo>
                    <a:pt x="0" y="4638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036" t="0" r="-4036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5466966">
              <a:off x="5140880" y="-1098572"/>
              <a:ext cx="1338110" cy="3605224"/>
            </a:xfrm>
            <a:custGeom>
              <a:avLst/>
              <a:gdLst/>
              <a:ahLst/>
              <a:cxnLst/>
              <a:rect r="r" b="b" t="t" l="l"/>
              <a:pathLst>
                <a:path h="3605224" w="1338110">
                  <a:moveTo>
                    <a:pt x="0" y="0"/>
                  </a:moveTo>
                  <a:lnTo>
                    <a:pt x="1338109" y="0"/>
                  </a:lnTo>
                  <a:lnTo>
                    <a:pt x="1338109" y="3605224"/>
                  </a:lnTo>
                  <a:lnTo>
                    <a:pt x="0" y="360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1799" t="0" r="-11799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5400000">
            <a:off x="-1526086" y="2209505"/>
            <a:ext cx="1034126" cy="5286265"/>
          </a:xfrm>
          <a:custGeom>
            <a:avLst/>
            <a:gdLst/>
            <a:ahLst/>
            <a:cxnLst/>
            <a:rect r="r" b="b" t="t" l="l"/>
            <a:pathLst>
              <a:path h="5286265" w="1034126">
                <a:moveTo>
                  <a:pt x="0" y="0"/>
                </a:moveTo>
                <a:lnTo>
                  <a:pt x="1034126" y="0"/>
                </a:lnTo>
                <a:lnTo>
                  <a:pt x="1034126" y="5286265"/>
                </a:lnTo>
                <a:lnTo>
                  <a:pt x="0" y="52862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832559">
            <a:off x="18724672" y="2474201"/>
            <a:ext cx="930563" cy="4756873"/>
          </a:xfrm>
          <a:custGeom>
            <a:avLst/>
            <a:gdLst/>
            <a:ahLst/>
            <a:cxnLst/>
            <a:rect r="r" b="b" t="t" l="l"/>
            <a:pathLst>
              <a:path h="4756873" w="930563">
                <a:moveTo>
                  <a:pt x="0" y="0"/>
                </a:moveTo>
                <a:lnTo>
                  <a:pt x="930563" y="0"/>
                </a:lnTo>
                <a:lnTo>
                  <a:pt x="930563" y="4756873"/>
                </a:lnTo>
                <a:lnTo>
                  <a:pt x="0" y="47568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430828">
            <a:off x="-2800176" y="-4554003"/>
            <a:ext cx="6737985" cy="8229600"/>
          </a:xfrm>
          <a:custGeom>
            <a:avLst/>
            <a:gdLst/>
            <a:ahLst/>
            <a:cxnLst/>
            <a:rect r="r" b="b" t="t" l="l"/>
            <a:pathLst>
              <a:path h="8229600" w="6737985">
                <a:moveTo>
                  <a:pt x="0" y="0"/>
                </a:moveTo>
                <a:lnTo>
                  <a:pt x="6737985" y="0"/>
                </a:lnTo>
                <a:lnTo>
                  <a:pt x="67379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3902167">
            <a:off x="13786715" y="-4813126"/>
            <a:ext cx="6737985" cy="8229600"/>
          </a:xfrm>
          <a:custGeom>
            <a:avLst/>
            <a:gdLst/>
            <a:ahLst/>
            <a:cxnLst/>
            <a:rect r="r" b="b" t="t" l="l"/>
            <a:pathLst>
              <a:path h="8229600" w="6737985">
                <a:moveTo>
                  <a:pt x="6737985" y="0"/>
                </a:moveTo>
                <a:lnTo>
                  <a:pt x="0" y="0"/>
                </a:lnTo>
                <a:lnTo>
                  <a:pt x="0" y="8229600"/>
                </a:lnTo>
                <a:lnTo>
                  <a:pt x="6737985" y="8229600"/>
                </a:lnTo>
                <a:lnTo>
                  <a:pt x="6737985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058180" y="1704975"/>
            <a:ext cx="10171641" cy="4565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7"/>
              </a:lnSpc>
            </a:pPr>
            <a:r>
              <a:rPr lang="en-US" sz="20334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 GRAFIKA KOMPUTER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62229" y="6327674"/>
            <a:ext cx="6163542" cy="69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4"/>
              </a:lnSpc>
            </a:pPr>
            <a:r>
              <a:rPr lang="en-US" sz="3446" b="true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Erwan    22104410039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479494">
            <a:off x="-1261156" y="-3051836"/>
            <a:ext cx="20810311" cy="16390673"/>
          </a:xfrm>
          <a:custGeom>
            <a:avLst/>
            <a:gdLst/>
            <a:ahLst/>
            <a:cxnLst/>
            <a:rect r="r" b="b" t="t" l="l"/>
            <a:pathLst>
              <a:path h="16390673" w="20810311">
                <a:moveTo>
                  <a:pt x="16955331" y="16390672"/>
                </a:moveTo>
                <a:lnTo>
                  <a:pt x="0" y="9537373"/>
                </a:lnTo>
                <a:lnTo>
                  <a:pt x="3854981" y="0"/>
                </a:lnTo>
                <a:lnTo>
                  <a:pt x="20810312" y="6853299"/>
                </a:lnTo>
                <a:lnTo>
                  <a:pt x="16955331" y="16390672"/>
                </a:lnTo>
                <a:close/>
              </a:path>
            </a:pathLst>
          </a:custGeom>
          <a:blipFill>
            <a:blip r:embed="rId2"/>
            <a:stretch>
              <a:fillRect l="-33967" t="-57690" r="-5233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71469">
            <a:off x="9572843" y="8300395"/>
            <a:ext cx="11745212" cy="3127163"/>
          </a:xfrm>
          <a:custGeom>
            <a:avLst/>
            <a:gdLst/>
            <a:ahLst/>
            <a:cxnLst/>
            <a:rect r="r" b="b" t="t" l="l"/>
            <a:pathLst>
              <a:path h="3127163" w="11745212">
                <a:moveTo>
                  <a:pt x="0" y="3127163"/>
                </a:moveTo>
                <a:lnTo>
                  <a:pt x="11745212" y="3127163"/>
                </a:lnTo>
                <a:lnTo>
                  <a:pt x="11745212" y="0"/>
                </a:lnTo>
                <a:lnTo>
                  <a:pt x="0" y="0"/>
                </a:lnTo>
                <a:lnTo>
                  <a:pt x="0" y="3127163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5871">
            <a:off x="2438964" y="8864901"/>
            <a:ext cx="16230600" cy="2844199"/>
          </a:xfrm>
          <a:custGeom>
            <a:avLst/>
            <a:gdLst/>
            <a:ahLst/>
            <a:cxnLst/>
            <a:rect r="r" b="b" t="t" l="l"/>
            <a:pathLst>
              <a:path h="2844199" w="16230600">
                <a:moveTo>
                  <a:pt x="0" y="0"/>
                </a:moveTo>
                <a:lnTo>
                  <a:pt x="16230600" y="0"/>
                </a:lnTo>
                <a:lnTo>
                  <a:pt x="16230600" y="2844198"/>
                </a:lnTo>
                <a:lnTo>
                  <a:pt x="0" y="2844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54264" y="-4057398"/>
            <a:ext cx="16230600" cy="6041390"/>
          </a:xfrm>
          <a:custGeom>
            <a:avLst/>
            <a:gdLst/>
            <a:ahLst/>
            <a:cxnLst/>
            <a:rect r="r" b="b" t="t" l="l"/>
            <a:pathLst>
              <a:path h="6041390" w="16230600">
                <a:moveTo>
                  <a:pt x="0" y="0"/>
                </a:moveTo>
                <a:lnTo>
                  <a:pt x="16230600" y="0"/>
                </a:lnTo>
                <a:lnTo>
                  <a:pt x="16230600" y="6041390"/>
                </a:lnTo>
                <a:lnTo>
                  <a:pt x="0" y="60413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54760">
            <a:off x="-2921864" y="-948983"/>
            <a:ext cx="16230600" cy="2844199"/>
          </a:xfrm>
          <a:custGeom>
            <a:avLst/>
            <a:gdLst/>
            <a:ahLst/>
            <a:cxnLst/>
            <a:rect r="r" b="b" t="t" l="l"/>
            <a:pathLst>
              <a:path h="2844199" w="16230600">
                <a:moveTo>
                  <a:pt x="0" y="0"/>
                </a:moveTo>
                <a:lnTo>
                  <a:pt x="16230600" y="0"/>
                </a:lnTo>
                <a:lnTo>
                  <a:pt x="16230600" y="2844199"/>
                </a:lnTo>
                <a:lnTo>
                  <a:pt x="0" y="2844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135086">
            <a:off x="5193136" y="7243837"/>
            <a:ext cx="6460236" cy="8229600"/>
          </a:xfrm>
          <a:custGeom>
            <a:avLst/>
            <a:gdLst/>
            <a:ahLst/>
            <a:cxnLst/>
            <a:rect r="r" b="b" t="t" l="l"/>
            <a:pathLst>
              <a:path h="8229600" w="6460236">
                <a:moveTo>
                  <a:pt x="0" y="0"/>
                </a:moveTo>
                <a:lnTo>
                  <a:pt x="6460236" y="0"/>
                </a:lnTo>
                <a:lnTo>
                  <a:pt x="64602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135086">
            <a:off x="459220" y="-6293363"/>
            <a:ext cx="6460236" cy="8229600"/>
          </a:xfrm>
          <a:custGeom>
            <a:avLst/>
            <a:gdLst/>
            <a:ahLst/>
            <a:cxnLst/>
            <a:rect r="r" b="b" t="t" l="l"/>
            <a:pathLst>
              <a:path h="8229600" w="6460236">
                <a:moveTo>
                  <a:pt x="0" y="0"/>
                </a:moveTo>
                <a:lnTo>
                  <a:pt x="6460236" y="0"/>
                </a:lnTo>
                <a:lnTo>
                  <a:pt x="64602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5554">
            <a:off x="7188452" y="10306240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082799">
            <a:off x="-1280181" y="7062138"/>
            <a:ext cx="6110478" cy="8229600"/>
          </a:xfrm>
          <a:custGeom>
            <a:avLst/>
            <a:gdLst/>
            <a:ahLst/>
            <a:cxnLst/>
            <a:rect r="r" b="b" t="t" l="l"/>
            <a:pathLst>
              <a:path h="8229600" w="6110478">
                <a:moveTo>
                  <a:pt x="0" y="0"/>
                </a:moveTo>
                <a:lnTo>
                  <a:pt x="6110478" y="0"/>
                </a:lnTo>
                <a:lnTo>
                  <a:pt x="61104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07503" y="-491175"/>
            <a:ext cx="16230600" cy="2475166"/>
          </a:xfrm>
          <a:custGeom>
            <a:avLst/>
            <a:gdLst/>
            <a:ahLst/>
            <a:cxnLst/>
            <a:rect r="r" b="b" t="t" l="l"/>
            <a:pathLst>
              <a:path h="2475166" w="16230600">
                <a:moveTo>
                  <a:pt x="0" y="0"/>
                </a:moveTo>
                <a:lnTo>
                  <a:pt x="16230600" y="0"/>
                </a:lnTo>
                <a:lnTo>
                  <a:pt x="16230600" y="2475167"/>
                </a:lnTo>
                <a:lnTo>
                  <a:pt x="0" y="24751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082799">
            <a:off x="6088761" y="-6177434"/>
            <a:ext cx="6110478" cy="8229600"/>
          </a:xfrm>
          <a:custGeom>
            <a:avLst/>
            <a:gdLst/>
            <a:ahLst/>
            <a:cxnLst/>
            <a:rect r="r" b="b" t="t" l="l"/>
            <a:pathLst>
              <a:path h="8229600" w="6110478">
                <a:moveTo>
                  <a:pt x="0" y="0"/>
                </a:moveTo>
                <a:lnTo>
                  <a:pt x="6110478" y="0"/>
                </a:lnTo>
                <a:lnTo>
                  <a:pt x="61104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726467">
            <a:off x="13285040" y="-4267844"/>
            <a:ext cx="8844692" cy="5892776"/>
          </a:xfrm>
          <a:custGeom>
            <a:avLst/>
            <a:gdLst/>
            <a:ahLst/>
            <a:cxnLst/>
            <a:rect r="r" b="b" t="t" l="l"/>
            <a:pathLst>
              <a:path h="5892776" w="8844692">
                <a:moveTo>
                  <a:pt x="0" y="0"/>
                </a:moveTo>
                <a:lnTo>
                  <a:pt x="8844692" y="0"/>
                </a:lnTo>
                <a:lnTo>
                  <a:pt x="8844692" y="5892777"/>
                </a:lnTo>
                <a:lnTo>
                  <a:pt x="0" y="58927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22325" y="7242466"/>
            <a:ext cx="1043351" cy="896775"/>
          </a:xfrm>
          <a:custGeom>
            <a:avLst/>
            <a:gdLst/>
            <a:ahLst/>
            <a:cxnLst/>
            <a:rect r="r" b="b" t="t" l="l"/>
            <a:pathLst>
              <a:path h="896775" w="1043351">
                <a:moveTo>
                  <a:pt x="0" y="0"/>
                </a:moveTo>
                <a:lnTo>
                  <a:pt x="1043350" y="0"/>
                </a:lnTo>
                <a:lnTo>
                  <a:pt x="1043350" y="896776"/>
                </a:lnTo>
                <a:lnTo>
                  <a:pt x="0" y="8967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207531" y="2886176"/>
            <a:ext cx="13872939" cy="318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12"/>
              </a:lnSpc>
            </a:pPr>
            <a:r>
              <a:rPr lang="en-US" sz="22653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TERIMA KASIH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68528" y="5689742"/>
            <a:ext cx="10150944" cy="1305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1"/>
              </a:lnSpc>
            </a:pPr>
            <a:r>
              <a:rPr lang="en-US" sz="4331" b="true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telah mendengarkan dan memberikan saran kepada kami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-25250" r="0" b="-2525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53036" y="4010582"/>
            <a:ext cx="5938776" cy="5247718"/>
          </a:xfrm>
          <a:custGeom>
            <a:avLst/>
            <a:gdLst/>
            <a:ahLst/>
            <a:cxnLst/>
            <a:rect r="r" b="b" t="t" l="l"/>
            <a:pathLst>
              <a:path h="5247718" w="5938776">
                <a:moveTo>
                  <a:pt x="0" y="0"/>
                </a:moveTo>
                <a:lnTo>
                  <a:pt x="5938775" y="0"/>
                </a:lnTo>
                <a:lnTo>
                  <a:pt x="5938775" y="5247718"/>
                </a:lnTo>
                <a:lnTo>
                  <a:pt x="0" y="5247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97660" y="3899212"/>
            <a:ext cx="5938776" cy="5247718"/>
          </a:xfrm>
          <a:custGeom>
            <a:avLst/>
            <a:gdLst/>
            <a:ahLst/>
            <a:cxnLst/>
            <a:rect r="r" b="b" t="t" l="l"/>
            <a:pathLst>
              <a:path h="5247718" w="5938776">
                <a:moveTo>
                  <a:pt x="0" y="0"/>
                </a:moveTo>
                <a:lnTo>
                  <a:pt x="5938776" y="0"/>
                </a:lnTo>
                <a:lnTo>
                  <a:pt x="5938776" y="5247719"/>
                </a:lnTo>
                <a:lnTo>
                  <a:pt x="0" y="5247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30198" y="4018047"/>
            <a:ext cx="6492739" cy="5010049"/>
          </a:xfrm>
          <a:custGeom>
            <a:avLst/>
            <a:gdLst/>
            <a:ahLst/>
            <a:cxnLst/>
            <a:rect r="r" b="b" t="t" l="l"/>
            <a:pathLst>
              <a:path h="5010049" w="6492739">
                <a:moveTo>
                  <a:pt x="0" y="0"/>
                </a:moveTo>
                <a:lnTo>
                  <a:pt x="6492739" y="0"/>
                </a:lnTo>
                <a:lnTo>
                  <a:pt x="6492739" y="5010049"/>
                </a:lnTo>
                <a:lnTo>
                  <a:pt x="0" y="5010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343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86635" y="3513235"/>
            <a:ext cx="3379865" cy="1216751"/>
          </a:xfrm>
          <a:custGeom>
            <a:avLst/>
            <a:gdLst/>
            <a:ahLst/>
            <a:cxnLst/>
            <a:rect r="r" b="b" t="t" l="l"/>
            <a:pathLst>
              <a:path h="1216751" w="3379865">
                <a:moveTo>
                  <a:pt x="0" y="0"/>
                </a:moveTo>
                <a:lnTo>
                  <a:pt x="3379865" y="0"/>
                </a:lnTo>
                <a:lnTo>
                  <a:pt x="3379865" y="1216752"/>
                </a:lnTo>
                <a:lnTo>
                  <a:pt x="0" y="12167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97618" y="4010582"/>
            <a:ext cx="6492739" cy="5010049"/>
          </a:xfrm>
          <a:custGeom>
            <a:avLst/>
            <a:gdLst/>
            <a:ahLst/>
            <a:cxnLst/>
            <a:rect r="r" b="b" t="t" l="l"/>
            <a:pathLst>
              <a:path h="5010049" w="6492739">
                <a:moveTo>
                  <a:pt x="0" y="0"/>
                </a:moveTo>
                <a:lnTo>
                  <a:pt x="6492740" y="0"/>
                </a:lnTo>
                <a:lnTo>
                  <a:pt x="6492740" y="5010049"/>
                </a:lnTo>
                <a:lnTo>
                  <a:pt x="0" y="5010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343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354013" y="3513235"/>
            <a:ext cx="3423231" cy="1232363"/>
          </a:xfrm>
          <a:custGeom>
            <a:avLst/>
            <a:gdLst/>
            <a:ahLst/>
            <a:cxnLst/>
            <a:rect r="r" b="b" t="t" l="l"/>
            <a:pathLst>
              <a:path h="1232363" w="3423231">
                <a:moveTo>
                  <a:pt x="0" y="0"/>
                </a:moveTo>
                <a:lnTo>
                  <a:pt x="3423230" y="0"/>
                </a:lnTo>
                <a:lnTo>
                  <a:pt x="3423230" y="1232363"/>
                </a:lnTo>
                <a:lnTo>
                  <a:pt x="0" y="1232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268255">
            <a:off x="-1306692" y="-5235663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68255">
            <a:off x="8613431" y="-5452544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-213602">
            <a:off x="-1247503" y="9693553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true" rot="-213602">
            <a:off x="5821557" y="9693553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true" rot="-213602">
            <a:off x="11295078" y="9588778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4202563" y="242462"/>
            <a:ext cx="9504890" cy="2051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6"/>
              </a:lnSpc>
            </a:pPr>
            <a:r>
              <a:rPr lang="en-US" sz="9200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DI PELAJARI DAN TIDAK DIPRLAJARI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31005" y="3775700"/>
            <a:ext cx="3091126" cy="65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2"/>
              </a:lnSpc>
            </a:pPr>
            <a:r>
              <a:rPr lang="en-US" sz="5460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DI PELAJARI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71623" y="3831102"/>
            <a:ext cx="3667059" cy="595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4"/>
              </a:lnSpc>
            </a:pPr>
            <a:r>
              <a:rPr lang="en-US" sz="4993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Tidak Dipelajari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43245" y="4777612"/>
            <a:ext cx="4893191" cy="3579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b="true" sz="2799">
                <a:solidFill>
                  <a:srgbClr val="8B674A"/>
                </a:solidFill>
                <a:latin typeface="Agrandir Bold"/>
                <a:ea typeface="Agrandir Bold"/>
                <a:cs typeface="Agrandir Bold"/>
                <a:sym typeface="Agrandir Bold"/>
              </a:rPr>
              <a:t>Desain Grafis: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8B674A"/>
                </a:solidFill>
                <a:latin typeface="Agrandir Bold"/>
                <a:ea typeface="Agrandir Bold"/>
                <a:cs typeface="Agrandir Bold"/>
                <a:sym typeface="Agrandir Bold"/>
              </a:rPr>
              <a:t>Kegunaan Grafika Komputer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8B674A"/>
                </a:solidFill>
                <a:latin typeface="Agrandir Bold"/>
                <a:ea typeface="Agrandir Bold"/>
                <a:cs typeface="Agrandir Bold"/>
                <a:sym typeface="Agrandir Bold"/>
              </a:rPr>
              <a:t>Pemograman 2D dan 3D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8B674A"/>
                </a:solidFill>
                <a:latin typeface="Agrandir Bold"/>
                <a:ea typeface="Agrandir Bold"/>
                <a:cs typeface="Agrandir Bold"/>
                <a:sym typeface="Agrandir Bold"/>
              </a:rPr>
              <a:t>Algoritma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8B674A"/>
                </a:solidFill>
                <a:latin typeface="Agrandir Bold"/>
                <a:ea typeface="Agrandir Bold"/>
                <a:cs typeface="Agrandir Bold"/>
                <a:sym typeface="Agrandir Bold"/>
              </a:rPr>
              <a:t>Modelan, Rendering, Animasi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8B674A"/>
                </a:solidFill>
                <a:latin typeface="Agrandir Bold"/>
                <a:ea typeface="Agrandir Bold"/>
                <a:cs typeface="Agrandir Bold"/>
                <a:sym typeface="Agrandir Bold"/>
              </a:rPr>
              <a:t>Penerapan Aljabar Lenear</a:t>
            </a:r>
          </a:p>
          <a:p>
            <a:pPr algn="l" marL="561341" indent="-280670" lvl="1">
              <a:lnSpc>
                <a:spcPts val="3640"/>
              </a:lnSpc>
              <a:buAutoNum type="arabicPeriod" startAt="1"/>
            </a:pPr>
            <a:r>
              <a:rPr lang="en-US" b="true" sz="2600">
                <a:solidFill>
                  <a:srgbClr val="8B674A"/>
                </a:solidFill>
                <a:latin typeface="Agrandir Bold"/>
                <a:ea typeface="Agrandir Bold"/>
                <a:cs typeface="Agrandir Bold"/>
                <a:sym typeface="Agrandir Bold"/>
              </a:rPr>
              <a:t>Grafika komputer dengan: Python,Pygame,Dll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93687" y="4818251"/>
            <a:ext cx="6143881" cy="285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b="true" sz="2799">
                <a:solidFill>
                  <a:srgbClr val="8B674A"/>
                </a:solidFill>
                <a:latin typeface="Agrandir Bold"/>
                <a:ea typeface="Agrandir Bold"/>
                <a:cs typeface="Agrandir Bold"/>
                <a:sym typeface="Agrandir Bold"/>
              </a:rPr>
              <a:t>Penggunaan Software Aplikasi: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8B674A"/>
                </a:solidFill>
                <a:latin typeface="Agrandir Bold"/>
                <a:ea typeface="Agrandir Bold"/>
                <a:cs typeface="Agrandir Bold"/>
                <a:sym typeface="Agrandir Bold"/>
              </a:rPr>
              <a:t>Painting and Imaging Software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8B674A"/>
                </a:solidFill>
                <a:latin typeface="Agrandir Bold"/>
                <a:ea typeface="Agrandir Bold"/>
                <a:cs typeface="Agrandir Bold"/>
                <a:sym typeface="Agrandir Bold"/>
              </a:rPr>
              <a:t>CAD Packages(Auto CAD)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8B674A"/>
                </a:solidFill>
                <a:latin typeface="Agrandir Bold"/>
                <a:ea typeface="Agrandir Bold"/>
                <a:cs typeface="Agrandir Bold"/>
                <a:sym typeface="Agrandir Bold"/>
              </a:rPr>
              <a:t>Animation software(MAYA)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8B674A"/>
                </a:solidFill>
                <a:latin typeface="Agrandir Bold"/>
                <a:ea typeface="Agrandir Bold"/>
                <a:cs typeface="Agrandir Bold"/>
                <a:sym typeface="Agrandir Bold"/>
              </a:rPr>
              <a:t>Rendering Software (Renderman)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8B674A"/>
                </a:solidFill>
                <a:latin typeface="Agrandir Bold"/>
                <a:ea typeface="Agrandir Bold"/>
                <a:cs typeface="Agrandir Bold"/>
                <a:sym typeface="Agrandir Bold"/>
              </a:rPr>
              <a:t>3D Modeling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-25250" r="0" b="-2525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35726" y="2289200"/>
            <a:ext cx="15152274" cy="8512951"/>
          </a:xfrm>
          <a:custGeom>
            <a:avLst/>
            <a:gdLst/>
            <a:ahLst/>
            <a:cxnLst/>
            <a:rect r="r" b="b" t="t" l="l"/>
            <a:pathLst>
              <a:path h="8512951" w="15152274">
                <a:moveTo>
                  <a:pt x="0" y="0"/>
                </a:moveTo>
                <a:lnTo>
                  <a:pt x="15152274" y="0"/>
                </a:lnTo>
                <a:lnTo>
                  <a:pt x="15152274" y="8512951"/>
                </a:lnTo>
                <a:lnTo>
                  <a:pt x="0" y="8512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-68126" t="-26853" r="-6270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68255">
            <a:off x="-43418" y="-4645479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68255">
            <a:off x="9957833" y="-4645479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98815" y="4413390"/>
            <a:ext cx="9697630" cy="380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Grafika komputer adalah cabang ilmu komputer yang berfokus pada pembuatan, manipulasi, dan representasi visual data dalam bentuk gambar, animasi, dan video.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263836" y="6878036"/>
            <a:ext cx="6288126" cy="3880737"/>
          </a:xfrm>
          <a:custGeom>
            <a:avLst/>
            <a:gdLst/>
            <a:ahLst/>
            <a:cxnLst/>
            <a:rect r="r" b="b" t="t" l="l"/>
            <a:pathLst>
              <a:path h="3880737" w="6288126">
                <a:moveTo>
                  <a:pt x="0" y="0"/>
                </a:moveTo>
                <a:lnTo>
                  <a:pt x="6288126" y="0"/>
                </a:lnTo>
                <a:lnTo>
                  <a:pt x="6288126" y="3880737"/>
                </a:lnTo>
                <a:lnTo>
                  <a:pt x="0" y="3880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8701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880918" y="5402675"/>
            <a:ext cx="9273713" cy="5356098"/>
          </a:xfrm>
          <a:custGeom>
            <a:avLst/>
            <a:gdLst/>
            <a:ahLst/>
            <a:cxnLst/>
            <a:rect r="r" b="b" t="t" l="l"/>
            <a:pathLst>
              <a:path h="5356098" w="9273713">
                <a:moveTo>
                  <a:pt x="0" y="0"/>
                </a:moveTo>
                <a:lnTo>
                  <a:pt x="9273713" y="0"/>
                </a:lnTo>
                <a:lnTo>
                  <a:pt x="9273713" y="5356098"/>
                </a:lnTo>
                <a:lnTo>
                  <a:pt x="0" y="5356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017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91555" y="1263076"/>
            <a:ext cx="9504890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GRAFIKA KOMPUTER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927850">
            <a:off x="-4381805" y="-3064035"/>
            <a:ext cx="8436112" cy="12536211"/>
          </a:xfrm>
          <a:custGeom>
            <a:avLst/>
            <a:gdLst/>
            <a:ahLst/>
            <a:cxnLst/>
            <a:rect r="r" b="b" t="t" l="l"/>
            <a:pathLst>
              <a:path h="12536211" w="8436112">
                <a:moveTo>
                  <a:pt x="8436112" y="0"/>
                </a:moveTo>
                <a:lnTo>
                  <a:pt x="0" y="0"/>
                </a:lnTo>
                <a:lnTo>
                  <a:pt x="0" y="12536212"/>
                </a:lnTo>
                <a:lnTo>
                  <a:pt x="8436112" y="12536212"/>
                </a:lnTo>
                <a:lnTo>
                  <a:pt x="8436112" y="0"/>
                </a:lnTo>
                <a:close/>
              </a:path>
            </a:pathLst>
          </a:custGeom>
          <a:blipFill>
            <a:blip r:embed="rId3"/>
            <a:stretch>
              <a:fillRect l="-2835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13322">
            <a:off x="-4322124" y="823807"/>
            <a:ext cx="11211325" cy="8464551"/>
          </a:xfrm>
          <a:custGeom>
            <a:avLst/>
            <a:gdLst/>
            <a:ahLst/>
            <a:cxnLst/>
            <a:rect r="r" b="b" t="t" l="l"/>
            <a:pathLst>
              <a:path h="8464551" w="11211325">
                <a:moveTo>
                  <a:pt x="0" y="0"/>
                </a:moveTo>
                <a:lnTo>
                  <a:pt x="11211326" y="0"/>
                </a:lnTo>
                <a:lnTo>
                  <a:pt x="11211326" y="8464551"/>
                </a:lnTo>
                <a:lnTo>
                  <a:pt x="0" y="8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39252">
            <a:off x="10522529" y="-1745985"/>
            <a:ext cx="2474617" cy="7296946"/>
          </a:xfrm>
          <a:custGeom>
            <a:avLst/>
            <a:gdLst/>
            <a:ahLst/>
            <a:cxnLst/>
            <a:rect r="r" b="b" t="t" l="l"/>
            <a:pathLst>
              <a:path h="7296946" w="2474617">
                <a:moveTo>
                  <a:pt x="0" y="0"/>
                </a:moveTo>
                <a:lnTo>
                  <a:pt x="2474616" y="0"/>
                </a:lnTo>
                <a:lnTo>
                  <a:pt x="2474616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7280" y="3304949"/>
            <a:ext cx="18967343" cy="8458523"/>
          </a:xfrm>
          <a:custGeom>
            <a:avLst/>
            <a:gdLst/>
            <a:ahLst/>
            <a:cxnLst/>
            <a:rect r="r" b="b" t="t" l="l"/>
            <a:pathLst>
              <a:path h="8458523" w="18967343">
                <a:moveTo>
                  <a:pt x="0" y="0"/>
                </a:moveTo>
                <a:lnTo>
                  <a:pt x="18967343" y="0"/>
                </a:lnTo>
                <a:lnTo>
                  <a:pt x="18967343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8" t="0" r="-2221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32912" y="1295400"/>
            <a:ext cx="6253851" cy="182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4"/>
              </a:lnSpc>
            </a:pPr>
            <a:r>
              <a:rPr lang="en-US" sz="8126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SEKILAS GRAFIKA KOMPUTER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94404" y="3061196"/>
            <a:ext cx="10265525" cy="7120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91" indent="-237495" lvl="1">
              <a:lnSpc>
                <a:spcPts val="3410"/>
              </a:lnSpc>
              <a:buFont typeface="Arial"/>
              <a:buChar char="•"/>
            </a:pPr>
            <a:r>
              <a:rPr lang="en-US" b="true" sz="2200" spc="52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Pengenalan Grafika Komputer: Memberikan pemahaman dasar mengenai grafika komputer.</a:t>
            </a:r>
          </a:p>
          <a:p>
            <a:pPr algn="l" marL="474991" indent="-237495" lvl="1">
              <a:lnSpc>
                <a:spcPts val="3410"/>
              </a:lnSpc>
              <a:buFont typeface="Arial"/>
              <a:buChar char="•"/>
            </a:pPr>
            <a:r>
              <a:rPr lang="en-US" b="true" sz="2200" spc="52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Dasar Penggambaran dan Pemrograman dengan </a:t>
            </a:r>
            <a:r>
              <a:rPr lang="en-US" b="true" sz="2200" spc="52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Python</a:t>
            </a:r>
            <a:r>
              <a:rPr lang="en-US" b="true" sz="2200" spc="52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, </a:t>
            </a:r>
            <a:r>
              <a:rPr lang="en-US" b="true" sz="2200" spc="52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PyGame</a:t>
            </a:r>
            <a:r>
              <a:rPr lang="en-US" b="true" sz="2200" spc="52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, dan</a:t>
            </a:r>
            <a:r>
              <a:rPr lang="en-US" b="true" sz="2200" spc="52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PyOpenGL</a:t>
            </a:r>
            <a:r>
              <a:rPr lang="en-US" b="true" sz="2200" spc="52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Fokus pada pemrograman grafis menggunakan bahasa pemrograman </a:t>
            </a:r>
            <a:r>
              <a:rPr lang="en-US" b="true" sz="2200" spc="52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Python</a:t>
            </a:r>
            <a:r>
              <a:rPr lang="en-US" b="true" sz="2200" spc="52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dan dua pustaka utama, yaitu </a:t>
            </a:r>
            <a:r>
              <a:rPr lang="en-US" b="true" sz="2200" spc="52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PyGame</a:t>
            </a:r>
            <a:r>
              <a:rPr lang="en-US" b="true" sz="2200" spc="52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dan </a:t>
            </a:r>
            <a:r>
              <a:rPr lang="en-US" b="true" sz="2200" spc="52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PyOpenGL</a:t>
            </a:r>
            <a:r>
              <a:rPr lang="en-US" b="true" sz="2200" spc="52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.</a:t>
            </a:r>
          </a:p>
          <a:p>
            <a:pPr algn="l" marL="474991" indent="-237495" lvl="1">
              <a:lnSpc>
                <a:spcPts val="3410"/>
              </a:lnSpc>
              <a:buFont typeface="Arial"/>
              <a:buChar char="•"/>
            </a:pPr>
            <a:r>
              <a:rPr lang="en-US" b="true" sz="2200" spc="52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Algoritma: Pembahasan mengenai algoritma yang digunakan dalam grafika komputer.</a:t>
            </a:r>
          </a:p>
          <a:p>
            <a:pPr algn="l" marL="474991" indent="-237495" lvl="1">
              <a:lnSpc>
                <a:spcPts val="3410"/>
              </a:lnSpc>
              <a:buFont typeface="Arial"/>
              <a:buChar char="•"/>
            </a:pPr>
            <a:r>
              <a:rPr lang="en-US" b="true" sz="2200" spc="52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Vektor untuk Grafik: Penggunaan vektor untuk merepresentasikan objek-objek grafis.</a:t>
            </a:r>
          </a:p>
          <a:p>
            <a:pPr algn="l" marL="474991" indent="-237495" lvl="1">
              <a:lnSpc>
                <a:spcPts val="3410"/>
              </a:lnSpc>
              <a:buFont typeface="Arial"/>
              <a:buChar char="•"/>
            </a:pPr>
            <a:r>
              <a:rPr lang="en-US" b="true" sz="2200" spc="52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Transformasi</a:t>
            </a:r>
            <a:r>
              <a:rPr lang="en-US" b="true" sz="2200" spc="52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2D</a:t>
            </a:r>
            <a:r>
              <a:rPr lang="en-US" b="true" sz="2200" spc="52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dan </a:t>
            </a:r>
            <a:r>
              <a:rPr lang="en-US" b="true" sz="2200" spc="52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3D</a:t>
            </a:r>
            <a:r>
              <a:rPr lang="en-US" b="true" sz="2200" spc="52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Membahas teknik transformasi dalam ruang dua dimensi dan tiga dimensi.</a:t>
            </a:r>
          </a:p>
          <a:p>
            <a:pPr algn="l" marL="474991" indent="-237495" lvl="1">
              <a:lnSpc>
                <a:spcPts val="3410"/>
              </a:lnSpc>
              <a:buFont typeface="Arial"/>
              <a:buChar char="•"/>
            </a:pPr>
            <a:r>
              <a:rPr lang="en-US" b="true" sz="2200" spc="52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Fraktal </a:t>
            </a:r>
            <a:r>
              <a:rPr lang="en-US" b="true" sz="2200" spc="52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2D</a:t>
            </a:r>
            <a:r>
              <a:rPr lang="en-US" b="true" sz="2200" spc="52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dan </a:t>
            </a:r>
            <a:r>
              <a:rPr lang="en-US" b="true" sz="2200" spc="52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3D</a:t>
            </a:r>
            <a:r>
              <a:rPr lang="en-US" b="true" sz="2200" spc="52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Konsep fraktal baik dalam bentuk</a:t>
            </a:r>
            <a:r>
              <a:rPr lang="en-US" b="true" sz="2200" spc="52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2D</a:t>
            </a:r>
            <a:r>
              <a:rPr lang="en-US" b="true" sz="2200" spc="52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maupun </a:t>
            </a:r>
            <a:r>
              <a:rPr lang="en-US" b="true" sz="2200" spc="52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3D</a:t>
            </a:r>
            <a:r>
              <a:rPr lang="en-US" b="true" sz="2200" spc="52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.</a:t>
            </a:r>
          </a:p>
          <a:p>
            <a:pPr algn="l" marL="474991" indent="-237495" lvl="1">
              <a:lnSpc>
                <a:spcPts val="3410"/>
              </a:lnSpc>
              <a:buFont typeface="Arial"/>
              <a:buChar char="•"/>
            </a:pPr>
            <a:r>
              <a:rPr lang="en-US" b="true" sz="2200" spc="52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Pemodelan: Teknik pemodelan objek-objek grafis dalam grafika komputer.</a:t>
            </a:r>
          </a:p>
          <a:p>
            <a:pPr algn="l" marL="474991" indent="-237495" lvl="1">
              <a:lnSpc>
                <a:spcPts val="3410"/>
              </a:lnSpc>
              <a:buFont typeface="Arial"/>
              <a:buChar char="•"/>
            </a:pPr>
            <a:r>
              <a:rPr lang="en-US" b="true" sz="2200" spc="52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3D Viewing</a:t>
            </a:r>
            <a:r>
              <a:rPr lang="en-US" b="true" sz="2200" spc="52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Proses menampilkan objek 3D dalam grafika komputer.</a:t>
            </a:r>
          </a:p>
          <a:p>
            <a:pPr algn="l">
              <a:lnSpc>
                <a:spcPts val="155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927850">
            <a:off x="-4381805" y="-3064035"/>
            <a:ext cx="8436112" cy="12536211"/>
          </a:xfrm>
          <a:custGeom>
            <a:avLst/>
            <a:gdLst/>
            <a:ahLst/>
            <a:cxnLst/>
            <a:rect r="r" b="b" t="t" l="l"/>
            <a:pathLst>
              <a:path h="12536211" w="8436112">
                <a:moveTo>
                  <a:pt x="8436112" y="0"/>
                </a:moveTo>
                <a:lnTo>
                  <a:pt x="0" y="0"/>
                </a:lnTo>
                <a:lnTo>
                  <a:pt x="0" y="12536212"/>
                </a:lnTo>
                <a:lnTo>
                  <a:pt x="8436112" y="12536212"/>
                </a:lnTo>
                <a:lnTo>
                  <a:pt x="8436112" y="0"/>
                </a:lnTo>
                <a:close/>
              </a:path>
            </a:pathLst>
          </a:custGeom>
          <a:blipFill>
            <a:blip r:embed="rId3"/>
            <a:stretch>
              <a:fillRect l="-2835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13322">
            <a:off x="-4322124" y="823807"/>
            <a:ext cx="11211325" cy="8464551"/>
          </a:xfrm>
          <a:custGeom>
            <a:avLst/>
            <a:gdLst/>
            <a:ahLst/>
            <a:cxnLst/>
            <a:rect r="r" b="b" t="t" l="l"/>
            <a:pathLst>
              <a:path h="8464551" w="11211325">
                <a:moveTo>
                  <a:pt x="0" y="0"/>
                </a:moveTo>
                <a:lnTo>
                  <a:pt x="11211326" y="0"/>
                </a:lnTo>
                <a:lnTo>
                  <a:pt x="11211326" y="8464551"/>
                </a:lnTo>
                <a:lnTo>
                  <a:pt x="0" y="8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39252">
            <a:off x="10522529" y="-1745985"/>
            <a:ext cx="2474617" cy="7296946"/>
          </a:xfrm>
          <a:custGeom>
            <a:avLst/>
            <a:gdLst/>
            <a:ahLst/>
            <a:cxnLst/>
            <a:rect r="r" b="b" t="t" l="l"/>
            <a:pathLst>
              <a:path h="7296946" w="2474617">
                <a:moveTo>
                  <a:pt x="0" y="0"/>
                </a:moveTo>
                <a:lnTo>
                  <a:pt x="2474616" y="0"/>
                </a:lnTo>
                <a:lnTo>
                  <a:pt x="2474616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7280" y="3304949"/>
            <a:ext cx="18967343" cy="8458523"/>
          </a:xfrm>
          <a:custGeom>
            <a:avLst/>
            <a:gdLst/>
            <a:ahLst/>
            <a:cxnLst/>
            <a:rect r="r" b="b" t="t" l="l"/>
            <a:pathLst>
              <a:path h="8458523" w="18967343">
                <a:moveTo>
                  <a:pt x="0" y="0"/>
                </a:moveTo>
                <a:lnTo>
                  <a:pt x="18967343" y="0"/>
                </a:lnTo>
                <a:lnTo>
                  <a:pt x="18967343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8" t="0" r="-2221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32912" y="1550330"/>
            <a:ext cx="6253851" cy="97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4"/>
              </a:lnSpc>
            </a:pPr>
            <a:r>
              <a:rPr lang="en-US" sz="8126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PEMOGRAMAN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43080" y="3288333"/>
            <a:ext cx="10265525" cy="6096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7" indent="-313059" lvl="1">
              <a:lnSpc>
                <a:spcPts val="5539"/>
              </a:lnSpc>
              <a:buAutoNum type="arabicPeriod" startAt="1"/>
            </a:pPr>
            <a:r>
              <a:rPr lang="en-US" b="true" sz="2900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Python</a:t>
            </a:r>
            <a:r>
              <a:rPr lang="en-US" b="true" sz="29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: digunakan untuk pengembangan grafika komputer</a:t>
            </a:r>
          </a:p>
          <a:p>
            <a:pPr algn="l" marL="626117" indent="-313059" lvl="1">
              <a:lnSpc>
                <a:spcPts val="5539"/>
              </a:lnSpc>
              <a:buAutoNum type="arabicPeriod" startAt="1"/>
            </a:pPr>
            <a:r>
              <a:rPr lang="en-US" b="true" sz="2900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PyGame </a:t>
            </a:r>
            <a:r>
              <a:rPr lang="en-US" b="true" sz="29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digunakan untuk pengembangan permainan 2D</a:t>
            </a:r>
          </a:p>
          <a:p>
            <a:pPr algn="l" marL="626117" indent="-313059" lvl="1">
              <a:lnSpc>
                <a:spcPts val="5539"/>
              </a:lnSpc>
              <a:buAutoNum type="arabicPeriod" startAt="1"/>
            </a:pPr>
            <a:r>
              <a:rPr lang="en-US" b="true" sz="2900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PyOpenGL </a:t>
            </a:r>
            <a:r>
              <a:rPr lang="en-US" b="true" sz="29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digunakan untuk membuat grafis 3D lintas platform</a:t>
            </a:r>
          </a:p>
          <a:p>
            <a:pPr algn="l">
              <a:lnSpc>
                <a:spcPts val="5539"/>
              </a:lnSpc>
            </a:pPr>
          </a:p>
          <a:p>
            <a:pPr algn="l" marL="626117" indent="-313059" lvl="1">
              <a:lnSpc>
                <a:spcPts val="5539"/>
              </a:lnSpc>
              <a:buFont typeface="Arial"/>
              <a:buChar char="•"/>
            </a:pPr>
            <a:r>
              <a:rPr lang="en-US" b="true" sz="29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Editor bebas (contoh: Geany)</a:t>
            </a:r>
          </a:p>
          <a:p>
            <a:pPr algn="l"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927850">
            <a:off x="-4381805" y="-3064035"/>
            <a:ext cx="8436112" cy="12536211"/>
          </a:xfrm>
          <a:custGeom>
            <a:avLst/>
            <a:gdLst/>
            <a:ahLst/>
            <a:cxnLst/>
            <a:rect r="r" b="b" t="t" l="l"/>
            <a:pathLst>
              <a:path h="12536211" w="8436112">
                <a:moveTo>
                  <a:pt x="8436112" y="0"/>
                </a:moveTo>
                <a:lnTo>
                  <a:pt x="0" y="0"/>
                </a:lnTo>
                <a:lnTo>
                  <a:pt x="0" y="12536212"/>
                </a:lnTo>
                <a:lnTo>
                  <a:pt x="8436112" y="12536212"/>
                </a:lnTo>
                <a:lnTo>
                  <a:pt x="8436112" y="0"/>
                </a:lnTo>
                <a:close/>
              </a:path>
            </a:pathLst>
          </a:custGeom>
          <a:blipFill>
            <a:blip r:embed="rId3"/>
            <a:stretch>
              <a:fillRect l="-2835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13322">
            <a:off x="-4322124" y="823807"/>
            <a:ext cx="11211325" cy="8464551"/>
          </a:xfrm>
          <a:custGeom>
            <a:avLst/>
            <a:gdLst/>
            <a:ahLst/>
            <a:cxnLst/>
            <a:rect r="r" b="b" t="t" l="l"/>
            <a:pathLst>
              <a:path h="8464551" w="11211325">
                <a:moveTo>
                  <a:pt x="0" y="0"/>
                </a:moveTo>
                <a:lnTo>
                  <a:pt x="11211326" y="0"/>
                </a:lnTo>
                <a:lnTo>
                  <a:pt x="11211326" y="8464551"/>
                </a:lnTo>
                <a:lnTo>
                  <a:pt x="0" y="8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39252">
            <a:off x="10522529" y="-1745985"/>
            <a:ext cx="2474617" cy="7296946"/>
          </a:xfrm>
          <a:custGeom>
            <a:avLst/>
            <a:gdLst/>
            <a:ahLst/>
            <a:cxnLst/>
            <a:rect r="r" b="b" t="t" l="l"/>
            <a:pathLst>
              <a:path h="7296946" w="2474617">
                <a:moveTo>
                  <a:pt x="0" y="0"/>
                </a:moveTo>
                <a:lnTo>
                  <a:pt x="2474616" y="0"/>
                </a:lnTo>
                <a:lnTo>
                  <a:pt x="2474616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7280" y="3304949"/>
            <a:ext cx="18967343" cy="8458523"/>
          </a:xfrm>
          <a:custGeom>
            <a:avLst/>
            <a:gdLst/>
            <a:ahLst/>
            <a:cxnLst/>
            <a:rect r="r" b="b" t="t" l="l"/>
            <a:pathLst>
              <a:path h="8458523" w="18967343">
                <a:moveTo>
                  <a:pt x="0" y="0"/>
                </a:moveTo>
                <a:lnTo>
                  <a:pt x="18967343" y="0"/>
                </a:lnTo>
                <a:lnTo>
                  <a:pt x="18967343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8" t="0" r="-2221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32912" y="1550330"/>
            <a:ext cx="6253851" cy="97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4"/>
              </a:lnSpc>
            </a:pPr>
            <a:r>
              <a:rPr lang="en-US" sz="8126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ELEMEN GAMBAR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43080" y="3345483"/>
            <a:ext cx="10265525" cy="676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91" indent="-237495" lvl="1">
              <a:lnSpc>
                <a:spcPts val="4202"/>
              </a:lnSpc>
              <a:buAutoNum type="arabicPeriod" startAt="1"/>
            </a:pPr>
            <a:r>
              <a:rPr lang="en-US" b="true" sz="2200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Titik</a:t>
            </a:r>
            <a:r>
              <a:rPr lang="en-US" b="true" sz="22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Elemen gambar  yang tidak memiliki panjang atau lebar, hanya posisi dalam ruang koordinat.</a:t>
            </a:r>
          </a:p>
          <a:p>
            <a:pPr algn="l" marL="474991" indent="-237495" lvl="1">
              <a:lnSpc>
                <a:spcPts val="4202"/>
              </a:lnSpc>
              <a:buAutoNum type="arabicPeriod" startAt="1"/>
            </a:pPr>
            <a:r>
              <a:rPr lang="en-US" b="true" sz="2200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Garis</a:t>
            </a:r>
            <a:r>
              <a:rPr lang="en-US" b="true" sz="22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Merupakan gabungan dari dua titik atau lebih, membentuk segmen .</a:t>
            </a:r>
          </a:p>
          <a:p>
            <a:pPr algn="l" marL="474991" indent="-237495" lvl="1">
              <a:lnSpc>
                <a:spcPts val="4202"/>
              </a:lnSpc>
              <a:buAutoNum type="arabicPeriod" startAt="1"/>
            </a:pPr>
            <a:r>
              <a:rPr lang="en-US" b="true" sz="2200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Poligaris</a:t>
            </a:r>
            <a:r>
              <a:rPr lang="en-US" b="true" sz="22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Gabungan dari beberapa garis yang tersambung satu sama lain.</a:t>
            </a:r>
          </a:p>
          <a:p>
            <a:pPr algn="l" marL="474991" indent="-237495" lvl="1">
              <a:lnSpc>
                <a:spcPts val="4202"/>
              </a:lnSpc>
              <a:buAutoNum type="arabicPeriod" startAt="1"/>
            </a:pPr>
            <a:r>
              <a:rPr lang="en-US" b="true" sz="2200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Kurva</a:t>
            </a:r>
            <a:r>
              <a:rPr lang="en-US" b="true" sz="22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Garis yang tidak lurus, melengkung dengan bentuk tertentu.</a:t>
            </a:r>
          </a:p>
          <a:p>
            <a:pPr algn="l" marL="474991" indent="-237495" lvl="1">
              <a:lnSpc>
                <a:spcPts val="4202"/>
              </a:lnSpc>
              <a:buAutoNum type="arabicPeriod" startAt="1"/>
            </a:pPr>
            <a:r>
              <a:rPr lang="en-US" b="true" sz="2200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Teks</a:t>
            </a:r>
            <a:r>
              <a:rPr lang="en-US" b="true" sz="22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Elemen gambar yang berisi karakter atau string untuk menampilkan informasi berbentuk tulisan.</a:t>
            </a:r>
          </a:p>
          <a:p>
            <a:pPr algn="l" marL="474991" indent="-237495" lvl="1">
              <a:lnSpc>
                <a:spcPts val="4202"/>
              </a:lnSpc>
              <a:buAutoNum type="arabicPeriod" startAt="1"/>
            </a:pPr>
            <a:r>
              <a:rPr lang="en-US" b="true" sz="2200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Pengisian Kawasan</a:t>
            </a:r>
            <a:r>
              <a:rPr lang="en-US" b="true" sz="22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Area yang diisi dengan warna atau pola tertentu.</a:t>
            </a:r>
          </a:p>
          <a:p>
            <a:pPr algn="l" marL="474991" indent="-237495" lvl="1">
              <a:lnSpc>
                <a:spcPts val="4202"/>
              </a:lnSpc>
              <a:buAutoNum type="arabicPeriod" startAt="1"/>
            </a:pPr>
            <a:r>
              <a:rPr lang="en-US" b="true" sz="2200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Citra Raster</a:t>
            </a:r>
            <a:r>
              <a:rPr lang="en-US" b="true" sz="220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Gambar yang terbentuk dari piksel-piksel yang tersusun dalam grid, seperti foto.</a:t>
            </a:r>
          </a:p>
          <a:p>
            <a:pPr algn="l">
              <a:lnSpc>
                <a:spcPts val="21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927850">
            <a:off x="-4381805" y="-3064035"/>
            <a:ext cx="8436112" cy="12536211"/>
          </a:xfrm>
          <a:custGeom>
            <a:avLst/>
            <a:gdLst/>
            <a:ahLst/>
            <a:cxnLst/>
            <a:rect r="r" b="b" t="t" l="l"/>
            <a:pathLst>
              <a:path h="12536211" w="8436112">
                <a:moveTo>
                  <a:pt x="8436112" y="0"/>
                </a:moveTo>
                <a:lnTo>
                  <a:pt x="0" y="0"/>
                </a:lnTo>
                <a:lnTo>
                  <a:pt x="0" y="12536212"/>
                </a:lnTo>
                <a:lnTo>
                  <a:pt x="8436112" y="12536212"/>
                </a:lnTo>
                <a:lnTo>
                  <a:pt x="8436112" y="0"/>
                </a:lnTo>
                <a:close/>
              </a:path>
            </a:pathLst>
          </a:custGeom>
          <a:blipFill>
            <a:blip r:embed="rId3"/>
            <a:stretch>
              <a:fillRect l="-2835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13322">
            <a:off x="-4322124" y="823807"/>
            <a:ext cx="11211325" cy="8464551"/>
          </a:xfrm>
          <a:custGeom>
            <a:avLst/>
            <a:gdLst/>
            <a:ahLst/>
            <a:cxnLst/>
            <a:rect r="r" b="b" t="t" l="l"/>
            <a:pathLst>
              <a:path h="8464551" w="11211325">
                <a:moveTo>
                  <a:pt x="0" y="0"/>
                </a:moveTo>
                <a:lnTo>
                  <a:pt x="11211326" y="0"/>
                </a:lnTo>
                <a:lnTo>
                  <a:pt x="11211326" y="8464551"/>
                </a:lnTo>
                <a:lnTo>
                  <a:pt x="0" y="8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39252">
            <a:off x="10522529" y="-1745985"/>
            <a:ext cx="2474617" cy="7296946"/>
          </a:xfrm>
          <a:custGeom>
            <a:avLst/>
            <a:gdLst/>
            <a:ahLst/>
            <a:cxnLst/>
            <a:rect r="r" b="b" t="t" l="l"/>
            <a:pathLst>
              <a:path h="7296946" w="2474617">
                <a:moveTo>
                  <a:pt x="0" y="0"/>
                </a:moveTo>
                <a:lnTo>
                  <a:pt x="2474616" y="0"/>
                </a:lnTo>
                <a:lnTo>
                  <a:pt x="2474616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7280" y="3304949"/>
            <a:ext cx="18967343" cy="8458523"/>
          </a:xfrm>
          <a:custGeom>
            <a:avLst/>
            <a:gdLst/>
            <a:ahLst/>
            <a:cxnLst/>
            <a:rect r="r" b="b" t="t" l="l"/>
            <a:pathLst>
              <a:path h="8458523" w="18967343">
                <a:moveTo>
                  <a:pt x="0" y="0"/>
                </a:moveTo>
                <a:lnTo>
                  <a:pt x="18967343" y="0"/>
                </a:lnTo>
                <a:lnTo>
                  <a:pt x="18967343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8" t="0" r="-2221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32912" y="1295400"/>
            <a:ext cx="6253851" cy="182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4"/>
              </a:lnSpc>
            </a:pPr>
            <a:r>
              <a:rPr lang="en-US" sz="8126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KEAHLIAN GRAFIKA KOMPUTER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93775" y="3840724"/>
            <a:ext cx="10265525" cy="455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70" indent="-259085" lvl="1">
              <a:lnSpc>
                <a:spcPts val="3768"/>
              </a:lnSpc>
              <a:buFont typeface="Arial"/>
              <a:buChar char="•"/>
            </a:pP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Pemrograman: Menguasai bahasa seperti </a:t>
            </a:r>
            <a:r>
              <a:rPr lang="en-US" b="true" sz="2400" spc="57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Python</a:t>
            </a: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, </a:t>
            </a:r>
            <a:r>
              <a:rPr lang="en-US" b="true" sz="2400" spc="57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C++</a:t>
            </a: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, dan </a:t>
            </a:r>
            <a:r>
              <a:rPr lang="en-US" b="true" sz="2400" spc="57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API grafis</a:t>
            </a: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(OpenGL, DirectX) serta </a:t>
            </a:r>
            <a:r>
              <a:rPr lang="en-US" b="true" sz="2400" spc="57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shader programming</a:t>
            </a: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.</a:t>
            </a:r>
          </a:p>
          <a:p>
            <a:pPr algn="l" marL="518170" indent="-259085" lvl="1">
              <a:lnSpc>
                <a:spcPts val="3768"/>
              </a:lnSpc>
              <a:buFont typeface="Arial"/>
              <a:buChar char="•"/>
            </a:pP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Matematika: Pemahaman aljabar linear, geometri, dan kalkulus untuk transformasi dan simulasi.</a:t>
            </a:r>
          </a:p>
          <a:p>
            <a:pPr algn="l" marL="518170" indent="-259085" lvl="1">
              <a:lnSpc>
                <a:spcPts val="3768"/>
              </a:lnSpc>
              <a:buFont typeface="Arial"/>
              <a:buChar char="•"/>
            </a:pP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Algoritma Grafis</a:t>
            </a:r>
          </a:p>
          <a:p>
            <a:pPr algn="l" marL="518170" indent="-259085" lvl="1">
              <a:lnSpc>
                <a:spcPts val="3768"/>
              </a:lnSpc>
              <a:buFont typeface="Arial"/>
              <a:buChar char="•"/>
            </a:pPr>
            <a:r>
              <a:rPr lang="en-US" b="true" sz="2400" spc="57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Pemodelan 3D</a:t>
            </a:r>
          </a:p>
          <a:p>
            <a:pPr algn="l" marL="518170" indent="-259085" lvl="1">
              <a:lnSpc>
                <a:spcPts val="3768"/>
              </a:lnSpc>
              <a:buFont typeface="Arial"/>
              <a:buChar char="•"/>
            </a:pP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Simulasi Fisika</a:t>
            </a:r>
          </a:p>
          <a:p>
            <a:pPr algn="l" marL="518170" indent="-259085" lvl="1">
              <a:lnSpc>
                <a:spcPts val="3768"/>
              </a:lnSpc>
              <a:buFont typeface="Arial"/>
              <a:buChar char="•"/>
            </a:pP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Pemrosesan Citra Digital: Manipulasi gambar dan pemahaman grafis </a:t>
            </a:r>
            <a:r>
              <a:rPr lang="en-US" b="true" sz="2400" spc="57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raster/vektor</a:t>
            </a: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.</a:t>
            </a:r>
          </a:p>
          <a:p>
            <a:pPr algn="l">
              <a:lnSpc>
                <a:spcPts val="14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927850">
            <a:off x="-4381805" y="-3064035"/>
            <a:ext cx="8436112" cy="12536211"/>
          </a:xfrm>
          <a:custGeom>
            <a:avLst/>
            <a:gdLst/>
            <a:ahLst/>
            <a:cxnLst/>
            <a:rect r="r" b="b" t="t" l="l"/>
            <a:pathLst>
              <a:path h="12536211" w="8436112">
                <a:moveTo>
                  <a:pt x="8436112" y="0"/>
                </a:moveTo>
                <a:lnTo>
                  <a:pt x="0" y="0"/>
                </a:lnTo>
                <a:lnTo>
                  <a:pt x="0" y="12536212"/>
                </a:lnTo>
                <a:lnTo>
                  <a:pt x="8436112" y="12536212"/>
                </a:lnTo>
                <a:lnTo>
                  <a:pt x="8436112" y="0"/>
                </a:lnTo>
                <a:close/>
              </a:path>
            </a:pathLst>
          </a:custGeom>
          <a:blipFill>
            <a:blip r:embed="rId3"/>
            <a:stretch>
              <a:fillRect l="-2835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13322">
            <a:off x="-4322124" y="823807"/>
            <a:ext cx="11211325" cy="8464551"/>
          </a:xfrm>
          <a:custGeom>
            <a:avLst/>
            <a:gdLst/>
            <a:ahLst/>
            <a:cxnLst/>
            <a:rect r="r" b="b" t="t" l="l"/>
            <a:pathLst>
              <a:path h="8464551" w="11211325">
                <a:moveTo>
                  <a:pt x="0" y="0"/>
                </a:moveTo>
                <a:lnTo>
                  <a:pt x="11211326" y="0"/>
                </a:lnTo>
                <a:lnTo>
                  <a:pt x="11211326" y="8464551"/>
                </a:lnTo>
                <a:lnTo>
                  <a:pt x="0" y="8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39252">
            <a:off x="10522529" y="-1745985"/>
            <a:ext cx="2474617" cy="7296946"/>
          </a:xfrm>
          <a:custGeom>
            <a:avLst/>
            <a:gdLst/>
            <a:ahLst/>
            <a:cxnLst/>
            <a:rect r="r" b="b" t="t" l="l"/>
            <a:pathLst>
              <a:path h="7296946" w="2474617">
                <a:moveTo>
                  <a:pt x="0" y="0"/>
                </a:moveTo>
                <a:lnTo>
                  <a:pt x="2474616" y="0"/>
                </a:lnTo>
                <a:lnTo>
                  <a:pt x="2474616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7280" y="3304949"/>
            <a:ext cx="18967343" cy="8458523"/>
          </a:xfrm>
          <a:custGeom>
            <a:avLst/>
            <a:gdLst/>
            <a:ahLst/>
            <a:cxnLst/>
            <a:rect r="r" b="b" t="t" l="l"/>
            <a:pathLst>
              <a:path h="8458523" w="18967343">
                <a:moveTo>
                  <a:pt x="0" y="0"/>
                </a:moveTo>
                <a:lnTo>
                  <a:pt x="18967343" y="0"/>
                </a:lnTo>
                <a:lnTo>
                  <a:pt x="18967343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8" t="0" r="-2221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32912" y="1550330"/>
            <a:ext cx="6253851" cy="97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4"/>
              </a:lnSpc>
            </a:pPr>
            <a:r>
              <a:rPr lang="en-US" sz="8126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CONTOH APLIKASI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93775" y="3831199"/>
            <a:ext cx="10265525" cy="462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70" indent="-259085" lvl="1">
              <a:lnSpc>
                <a:spcPts val="3888"/>
              </a:lnSpc>
              <a:buFont typeface="Arial"/>
              <a:buChar char="•"/>
            </a:pP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Game Development: Membuat</a:t>
            </a:r>
            <a:r>
              <a:rPr lang="en-US" b="true" sz="2400" spc="57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game 2D/3D</a:t>
            </a: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menggunakan mesin game seperti Unity dan Unreal Engine.</a:t>
            </a:r>
          </a:p>
          <a:p>
            <a:pPr algn="l" marL="518170" indent="-259085" lvl="1">
              <a:lnSpc>
                <a:spcPts val="3888"/>
              </a:lnSpc>
              <a:buFont typeface="Arial"/>
              <a:buChar char="•"/>
            </a:pP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Animasi dan Film:  animasi film (misalnya </a:t>
            </a:r>
            <a:r>
              <a:rPr lang="en-US" b="true" sz="2400" spc="57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Toy Story</a:t>
            </a: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) .</a:t>
            </a:r>
          </a:p>
          <a:p>
            <a:pPr algn="l" marL="518170" indent="-259085" lvl="1">
              <a:lnSpc>
                <a:spcPts val="3888"/>
              </a:lnSpc>
              <a:buFont typeface="Arial"/>
              <a:buChar char="•"/>
            </a:pP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Virtual Reality (</a:t>
            </a:r>
            <a:r>
              <a:rPr lang="en-US" b="true" sz="2400" spc="57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VR</a:t>
            </a: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) dan Augmented Reality (</a:t>
            </a:r>
            <a:r>
              <a:rPr lang="en-US" b="true" sz="2400" spc="57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AR)</a:t>
            </a: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 (misalnya, </a:t>
            </a:r>
            <a:r>
              <a:rPr lang="en-US" b="true" sz="2400" spc="57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Pokémon Go</a:t>
            </a: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).</a:t>
            </a:r>
          </a:p>
          <a:p>
            <a:pPr algn="l" marL="518170" indent="-259085" lvl="1">
              <a:lnSpc>
                <a:spcPts val="3888"/>
              </a:lnSpc>
              <a:buFont typeface="Arial"/>
              <a:buChar char="•"/>
            </a:pP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Simulasi Fisika dan Sains:  (misalnya, </a:t>
            </a:r>
            <a:r>
              <a:rPr lang="en-US" b="true" sz="2400" spc="57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simulasi fluida</a:t>
            </a: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).</a:t>
            </a:r>
          </a:p>
          <a:p>
            <a:pPr algn="l" marL="518170" indent="-259085" lvl="1">
              <a:lnSpc>
                <a:spcPts val="3888"/>
              </a:lnSpc>
              <a:buFont typeface="Arial"/>
              <a:buChar char="•"/>
            </a:pP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Medis dan Visualisasi Ilmiah: Visualisasi hasil </a:t>
            </a:r>
            <a:r>
              <a:rPr lang="en-US" b="true" sz="2400" spc="57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CT Scan</a:t>
            </a: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atau </a:t>
            </a:r>
            <a:r>
              <a:rPr lang="en-US" b="true" sz="2400" spc="57">
                <a:solidFill>
                  <a:srgbClr val="FF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MRI</a:t>
            </a:r>
            <a:r>
              <a:rPr lang="en-US" b="true" sz="2400" spc="57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untuk membantu diagnosis medis.</a:t>
            </a:r>
          </a:p>
          <a:p>
            <a:pPr algn="l">
              <a:lnSpc>
                <a:spcPts val="3768"/>
              </a:lnSpc>
            </a:pPr>
          </a:p>
          <a:p>
            <a:pPr algn="l">
              <a:lnSpc>
                <a:spcPts val="14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479494">
            <a:off x="-1261156" y="-3051836"/>
            <a:ext cx="20810311" cy="16390673"/>
          </a:xfrm>
          <a:custGeom>
            <a:avLst/>
            <a:gdLst/>
            <a:ahLst/>
            <a:cxnLst/>
            <a:rect r="r" b="b" t="t" l="l"/>
            <a:pathLst>
              <a:path h="16390673" w="20810311">
                <a:moveTo>
                  <a:pt x="16955331" y="16390672"/>
                </a:moveTo>
                <a:lnTo>
                  <a:pt x="0" y="9537373"/>
                </a:lnTo>
                <a:lnTo>
                  <a:pt x="3854981" y="0"/>
                </a:lnTo>
                <a:lnTo>
                  <a:pt x="20810312" y="6853299"/>
                </a:lnTo>
                <a:lnTo>
                  <a:pt x="16955331" y="16390672"/>
                </a:lnTo>
                <a:close/>
              </a:path>
            </a:pathLst>
          </a:custGeom>
          <a:blipFill>
            <a:blip r:embed="rId2"/>
            <a:stretch>
              <a:fillRect l="-33967" t="-57690" r="-5233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13322">
            <a:off x="-7621579" y="911225"/>
            <a:ext cx="11211325" cy="8464551"/>
          </a:xfrm>
          <a:custGeom>
            <a:avLst/>
            <a:gdLst/>
            <a:ahLst/>
            <a:cxnLst/>
            <a:rect r="r" b="b" t="t" l="l"/>
            <a:pathLst>
              <a:path h="8464551" w="11211325">
                <a:moveTo>
                  <a:pt x="0" y="0"/>
                </a:moveTo>
                <a:lnTo>
                  <a:pt x="11211325" y="0"/>
                </a:lnTo>
                <a:lnTo>
                  <a:pt x="11211325" y="8464550"/>
                </a:lnTo>
                <a:lnTo>
                  <a:pt x="0" y="8464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5013322">
            <a:off x="14698254" y="911225"/>
            <a:ext cx="11211325" cy="8464551"/>
          </a:xfrm>
          <a:custGeom>
            <a:avLst/>
            <a:gdLst/>
            <a:ahLst/>
            <a:cxnLst/>
            <a:rect r="r" b="b" t="t" l="l"/>
            <a:pathLst>
              <a:path h="8464551" w="11211325">
                <a:moveTo>
                  <a:pt x="11211325" y="8464550"/>
                </a:moveTo>
                <a:lnTo>
                  <a:pt x="0" y="8464550"/>
                </a:lnTo>
                <a:lnTo>
                  <a:pt x="0" y="0"/>
                </a:lnTo>
                <a:lnTo>
                  <a:pt x="11211325" y="0"/>
                </a:lnTo>
                <a:lnTo>
                  <a:pt x="11211325" y="846455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59839">
            <a:off x="7974579" y="-943016"/>
            <a:ext cx="2338842" cy="6396223"/>
          </a:xfrm>
          <a:custGeom>
            <a:avLst/>
            <a:gdLst/>
            <a:ahLst/>
            <a:cxnLst/>
            <a:rect r="r" b="b" t="t" l="l"/>
            <a:pathLst>
              <a:path h="6396223" w="2338842">
                <a:moveTo>
                  <a:pt x="0" y="0"/>
                </a:moveTo>
                <a:lnTo>
                  <a:pt x="2338842" y="0"/>
                </a:lnTo>
                <a:lnTo>
                  <a:pt x="2338842" y="6396223"/>
                </a:lnTo>
                <a:lnTo>
                  <a:pt x="0" y="6396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79343" y="3047102"/>
            <a:ext cx="18967343" cy="9553910"/>
          </a:xfrm>
          <a:custGeom>
            <a:avLst/>
            <a:gdLst/>
            <a:ahLst/>
            <a:cxnLst/>
            <a:rect r="r" b="b" t="t" l="l"/>
            <a:pathLst>
              <a:path h="9553910" w="18967343">
                <a:moveTo>
                  <a:pt x="0" y="0"/>
                </a:moveTo>
                <a:lnTo>
                  <a:pt x="18967343" y="0"/>
                </a:lnTo>
                <a:lnTo>
                  <a:pt x="18967343" y="9553910"/>
                </a:lnTo>
                <a:lnTo>
                  <a:pt x="0" y="9553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571" t="0" r="-3157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95185" y="4192196"/>
            <a:ext cx="9697630" cy="380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“Grafika komputer berfokus pada bagaimana caranya menghasilkan citra/grafik dengan komputer dan menggunakan bahasa pemograman tertentu”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42054" y="1805989"/>
            <a:ext cx="8003892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KESIMPULAN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DAGRujehOFs</dc:identifier>
  <dcterms:modified xsi:type="dcterms:W3CDTF">2011-08-01T06:04:30Z</dcterms:modified>
  <cp:revision>1</cp:revision>
  <dc:title>Hitam dan Putih Kertas Robek Presentasi Tugas Kelompok</dc:title>
</cp:coreProperties>
</file>